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18ED7-7CAC-4998-9A3E-E6E85F8BA9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3D874A-9B2A-4E6E-9599-94E203D00C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94777D-4FF4-4F2A-A275-94A578C78057}"/>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5" name="Footer Placeholder 4">
            <a:extLst>
              <a:ext uri="{FF2B5EF4-FFF2-40B4-BE49-F238E27FC236}">
                <a16:creationId xmlns:a16="http://schemas.microsoft.com/office/drawing/2014/main" id="{7077290C-399B-43CB-BC7B-C145236E3E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C289B-78C5-439B-BBA2-0AFD3EFCC087}"/>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215158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0BB12-9D68-4AEC-B513-179519D3C3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925759-AB0A-4174-BA51-130C9F3AA3C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D62AAA-00CB-4D4F-AC1B-F6F4B3C0A05C}"/>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5" name="Footer Placeholder 4">
            <a:extLst>
              <a:ext uri="{FF2B5EF4-FFF2-40B4-BE49-F238E27FC236}">
                <a16:creationId xmlns:a16="http://schemas.microsoft.com/office/drawing/2014/main" id="{732A21A3-039D-4127-9F60-EDCA4F82E1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6FEEB5-0F06-4BB9-B55B-5CA061E255E9}"/>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1049115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1758B6-8EE4-451C-87B5-967353CBAB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94DE32-48EB-4865-964D-3A709724CF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FEE8E4-3012-4AE3-99A6-D542D6E9EF9E}"/>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5" name="Footer Placeholder 4">
            <a:extLst>
              <a:ext uri="{FF2B5EF4-FFF2-40B4-BE49-F238E27FC236}">
                <a16:creationId xmlns:a16="http://schemas.microsoft.com/office/drawing/2014/main" id="{0299D002-7171-4C6A-ABAA-F77238BEF3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A00F4D-4E24-4575-8F42-8E010710FDA7}"/>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136531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52191-7AE3-41CD-B567-08849A9910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B998DE-524E-45E4-A9E3-220B7507B46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67F9B7-DE28-491B-9E23-3F5FF0361683}"/>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5" name="Footer Placeholder 4">
            <a:extLst>
              <a:ext uri="{FF2B5EF4-FFF2-40B4-BE49-F238E27FC236}">
                <a16:creationId xmlns:a16="http://schemas.microsoft.com/office/drawing/2014/main" id="{4992AE10-BD0A-416F-9337-7A365D61D3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3627AD-E326-4DB5-A0D4-8D2285507796}"/>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3927396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47F91-CB7A-473E-A3D5-79F1C595CD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7D2D2A-5567-4FAB-8168-9E1B8EE16B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019B40B-AF6A-41DD-B77F-D15276527311}"/>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5" name="Footer Placeholder 4">
            <a:extLst>
              <a:ext uri="{FF2B5EF4-FFF2-40B4-BE49-F238E27FC236}">
                <a16:creationId xmlns:a16="http://schemas.microsoft.com/office/drawing/2014/main" id="{B5E548EF-58C4-4985-982B-684833A60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D66E3-C355-492E-A5A6-C525B47CA1E2}"/>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1902420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4B0DD-67F9-425C-BBFF-2FE5322CCB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AA9B21-3314-4CE8-B9DE-22C72BE3593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CB7443-77E7-41D7-B75E-8D64B54130A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CC10C4-4FDD-4C27-83FC-B80550394E56}"/>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6" name="Footer Placeholder 5">
            <a:extLst>
              <a:ext uri="{FF2B5EF4-FFF2-40B4-BE49-F238E27FC236}">
                <a16:creationId xmlns:a16="http://schemas.microsoft.com/office/drawing/2014/main" id="{0E27444A-F58D-4255-88B6-87AE71E9E7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27ABE6-4DF5-4B07-A6B1-58A6DAD78612}"/>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3014326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14FC8-B483-4A3D-A842-4A95D28EC2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959449C-1A74-41B3-9CBB-9A7FB95446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EA2760E-AE16-4C78-991A-27BCEFADCD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4B962A-5FAD-4907-AF20-D4BFC1736A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8EE8EB-C82A-476A-B6E3-F3362357376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88D39E-7123-4EBB-A4CF-D421800F8C37}"/>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8" name="Footer Placeholder 7">
            <a:extLst>
              <a:ext uri="{FF2B5EF4-FFF2-40B4-BE49-F238E27FC236}">
                <a16:creationId xmlns:a16="http://schemas.microsoft.com/office/drawing/2014/main" id="{0473B948-FE48-491F-B0F8-4743A0AC64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E7A31D3-8AFA-45B4-A948-270DED101EE9}"/>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361884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8F4F3-17F4-4E9D-800C-283CC3707F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9BB211-F560-45EB-998E-89F5FCAC488C}"/>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4" name="Footer Placeholder 3">
            <a:extLst>
              <a:ext uri="{FF2B5EF4-FFF2-40B4-BE49-F238E27FC236}">
                <a16:creationId xmlns:a16="http://schemas.microsoft.com/office/drawing/2014/main" id="{B55994CE-477E-4647-9528-0748A70CF4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E3F677-B215-42E8-8B62-9764E7CE80FC}"/>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73243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3621E9-EEBD-4FE2-A518-29D3EF9BE55F}"/>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3" name="Footer Placeholder 2">
            <a:extLst>
              <a:ext uri="{FF2B5EF4-FFF2-40B4-BE49-F238E27FC236}">
                <a16:creationId xmlns:a16="http://schemas.microsoft.com/office/drawing/2014/main" id="{E04F71DE-E03D-4863-8AAF-172CA13EC5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21F1C5-512D-41F7-9E50-B3C431CD82FD}"/>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316956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12B61-CFE8-4CBC-B1C3-CE783AACDE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C24F5E-1371-4D52-B242-15CF9BC162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9632BC-C2BF-4850-AA8F-7EE0D26B0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76D6A08-1665-4140-BFAE-DE8011FA1801}"/>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6" name="Footer Placeholder 5">
            <a:extLst>
              <a:ext uri="{FF2B5EF4-FFF2-40B4-BE49-F238E27FC236}">
                <a16:creationId xmlns:a16="http://schemas.microsoft.com/office/drawing/2014/main" id="{B089A2CA-B356-4900-A3ED-6E33A38417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E08261-EA9E-493B-BB5D-99DE35C52B72}"/>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627607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CB95A-ABA6-413D-9FDC-E11C14F2E3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8AE53F-C4DB-45E7-9164-F8E3578C1F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603BB0-70A7-4594-8B14-3A01CCBF4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CF9DF7A-942B-468A-A61F-A0E70E957E5D}"/>
              </a:ext>
            </a:extLst>
          </p:cNvPr>
          <p:cNvSpPr>
            <a:spLocks noGrp="1"/>
          </p:cNvSpPr>
          <p:nvPr>
            <p:ph type="dt" sz="half" idx="10"/>
          </p:nvPr>
        </p:nvSpPr>
        <p:spPr/>
        <p:txBody>
          <a:bodyPr/>
          <a:lstStyle/>
          <a:p>
            <a:fld id="{025AF092-B91B-4AD4-9BB2-68B23ABFADC3}" type="datetimeFigureOut">
              <a:rPr lang="en-US" smtClean="0"/>
              <a:t>3/21/2018</a:t>
            </a:fld>
            <a:endParaRPr lang="en-US"/>
          </a:p>
        </p:txBody>
      </p:sp>
      <p:sp>
        <p:nvSpPr>
          <p:cNvPr id="6" name="Footer Placeholder 5">
            <a:extLst>
              <a:ext uri="{FF2B5EF4-FFF2-40B4-BE49-F238E27FC236}">
                <a16:creationId xmlns:a16="http://schemas.microsoft.com/office/drawing/2014/main" id="{60D4D530-2336-4CBB-B35D-2F743B7E99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6EF9B3-0D3B-4357-ACE8-32218EAB3C03}"/>
              </a:ext>
            </a:extLst>
          </p:cNvPr>
          <p:cNvSpPr>
            <a:spLocks noGrp="1"/>
          </p:cNvSpPr>
          <p:nvPr>
            <p:ph type="sldNum" sz="quarter" idx="12"/>
          </p:nvPr>
        </p:nvSpPr>
        <p:spPr/>
        <p:txBody>
          <a:bodyPr/>
          <a:lstStyle/>
          <a:p>
            <a:fld id="{84BD0B5B-242B-4AA8-A2C5-B0DD6F79143C}" type="slidenum">
              <a:rPr lang="en-US" smtClean="0"/>
              <a:t>‹#›</a:t>
            </a:fld>
            <a:endParaRPr lang="en-US"/>
          </a:p>
        </p:txBody>
      </p:sp>
    </p:spTree>
    <p:extLst>
      <p:ext uri="{BB962C8B-B14F-4D97-AF65-F5344CB8AC3E}">
        <p14:creationId xmlns:p14="http://schemas.microsoft.com/office/powerpoint/2010/main" val="4127517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729CC9-9F5D-4266-A0D4-03B80280C5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FF9351-B3E7-4074-A2CB-C7A816B325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6CA43A-7991-42B5-8449-95A614F0CB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5AF092-B91B-4AD4-9BB2-68B23ABFADC3}" type="datetimeFigureOut">
              <a:rPr lang="en-US" smtClean="0"/>
              <a:t>3/21/2018</a:t>
            </a:fld>
            <a:endParaRPr lang="en-US"/>
          </a:p>
        </p:txBody>
      </p:sp>
      <p:sp>
        <p:nvSpPr>
          <p:cNvPr id="5" name="Footer Placeholder 4">
            <a:extLst>
              <a:ext uri="{FF2B5EF4-FFF2-40B4-BE49-F238E27FC236}">
                <a16:creationId xmlns:a16="http://schemas.microsoft.com/office/drawing/2014/main" id="{374EA62E-4834-44F6-97D5-B956C920C3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07758B-2A29-4556-A848-08EBD3C981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D0B5B-242B-4AA8-A2C5-B0DD6F79143C}" type="slidenum">
              <a:rPr lang="en-US" smtClean="0"/>
              <a:t>‹#›</a:t>
            </a:fld>
            <a:endParaRPr lang="en-US"/>
          </a:p>
        </p:txBody>
      </p:sp>
    </p:spTree>
    <p:extLst>
      <p:ext uri="{BB962C8B-B14F-4D97-AF65-F5344CB8AC3E}">
        <p14:creationId xmlns:p14="http://schemas.microsoft.com/office/powerpoint/2010/main" val="2357845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5816A-FE81-4B94-9DFD-96EF6944780B}"/>
              </a:ext>
            </a:extLst>
          </p:cNvPr>
          <p:cNvSpPr>
            <a:spLocks noGrp="1"/>
          </p:cNvSpPr>
          <p:nvPr>
            <p:ph type="ctrTitle"/>
          </p:nvPr>
        </p:nvSpPr>
        <p:spPr>
          <a:xfrm>
            <a:off x="1524000" y="1786854"/>
            <a:ext cx="9144000" cy="1266739"/>
          </a:xfrm>
        </p:spPr>
        <p:txBody>
          <a:bodyPr>
            <a:normAutofit/>
          </a:bodyPr>
          <a:lstStyle/>
          <a:p>
            <a:r>
              <a:rPr lang="ar-KW" sz="3600" dirty="0">
                <a:solidFill>
                  <a:schemeClr val="accent1">
                    <a:lumMod val="75000"/>
                  </a:schemeClr>
                </a:solidFill>
              </a:rPr>
              <a:t>التصويت التراكمي وحماية حقوق الاقلية </a:t>
            </a:r>
            <a:endParaRPr lang="en-US" sz="3600" dirty="0">
              <a:solidFill>
                <a:schemeClr val="accent1">
                  <a:lumMod val="75000"/>
                </a:schemeClr>
              </a:solidFill>
            </a:endParaRPr>
          </a:p>
        </p:txBody>
      </p:sp>
      <p:sp>
        <p:nvSpPr>
          <p:cNvPr id="3" name="Subtitle 2">
            <a:extLst>
              <a:ext uri="{FF2B5EF4-FFF2-40B4-BE49-F238E27FC236}">
                <a16:creationId xmlns:a16="http://schemas.microsoft.com/office/drawing/2014/main" id="{992E0CA2-1313-4DD8-A521-8B04A23D51B9}"/>
              </a:ext>
            </a:extLst>
          </p:cNvPr>
          <p:cNvSpPr>
            <a:spLocks noGrp="1"/>
          </p:cNvSpPr>
          <p:nvPr>
            <p:ph type="subTitle" idx="1"/>
          </p:nvPr>
        </p:nvSpPr>
        <p:spPr>
          <a:xfrm>
            <a:off x="1524000" y="4352924"/>
            <a:ext cx="9144000" cy="904875"/>
          </a:xfrm>
        </p:spPr>
        <p:txBody>
          <a:bodyPr/>
          <a:lstStyle/>
          <a:p>
            <a:r>
              <a:rPr lang="ar-KW" dirty="0">
                <a:solidFill>
                  <a:srgbClr val="C00000"/>
                </a:solidFill>
              </a:rPr>
              <a:t>اتحاد شركات الاستثمار</a:t>
            </a:r>
          </a:p>
          <a:p>
            <a:r>
              <a:rPr lang="ar-KW" dirty="0">
                <a:solidFill>
                  <a:srgbClr val="C00000"/>
                </a:solidFill>
              </a:rPr>
              <a:t>3-2018</a:t>
            </a:r>
            <a:endParaRPr lang="en-US" dirty="0">
              <a:solidFill>
                <a:srgbClr val="C00000"/>
              </a:solidFill>
            </a:endParaRPr>
          </a:p>
        </p:txBody>
      </p:sp>
    </p:spTree>
    <p:extLst>
      <p:ext uri="{BB962C8B-B14F-4D97-AF65-F5344CB8AC3E}">
        <p14:creationId xmlns:p14="http://schemas.microsoft.com/office/powerpoint/2010/main" val="175854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1CEDDC-CD28-471E-A037-25C6C13EBBDB}"/>
              </a:ext>
            </a:extLst>
          </p:cNvPr>
          <p:cNvSpPr>
            <a:spLocks noGrp="1"/>
          </p:cNvSpPr>
          <p:nvPr>
            <p:ph idx="1"/>
          </p:nvPr>
        </p:nvSpPr>
        <p:spPr>
          <a:xfrm>
            <a:off x="838200" y="1146115"/>
            <a:ext cx="10515600" cy="5137237"/>
          </a:xfrm>
        </p:spPr>
        <p:txBody>
          <a:bodyPr>
            <a:normAutofit/>
          </a:bodyPr>
          <a:lstStyle/>
          <a:p>
            <a:pPr algn="justLow" rtl="1"/>
            <a:r>
              <a:rPr lang="ar-KW" dirty="0"/>
              <a:t>بداية نود ان نشكر هيئة اسواق المال على دعمها المستمر والدؤوب لتنظيم نشاط الأوراق المالية، وتحقيق هدف إنشائها لإيجاد الأسواق المالية التي تتسم بالعدالة والتنافسية والشفافية، وكذلك تنمية أسواق المال وتنويع وتطوير أدواتها الاستثمارية، وتوفير حماية المتعامليــن في نشاط الأوراق المالية ودعمها لحقوق الاقلية .</a:t>
            </a:r>
            <a:endParaRPr lang="en-US" dirty="0"/>
          </a:p>
          <a:p>
            <a:pPr marL="0" indent="0" algn="justLow" rtl="1">
              <a:buNone/>
            </a:pPr>
            <a:endParaRPr lang="en-US" dirty="0"/>
          </a:p>
          <a:p>
            <a:pPr algn="justLow" rtl="1"/>
            <a:r>
              <a:rPr lang="ar-KW" dirty="0"/>
              <a:t>ونؤكد حرص اتحاد شركات الاستثمار على دعم حقوق الاقلية من المساهمين وبما يتناسب مع حفظ حقوق كافة المساهمين ، ونرى اهمية تنظيم وتطوير التشريعات والقوانين لتواكب التطور المستمر لانشطة الاوراق المالية وبالتوقيت المناسب .</a:t>
            </a:r>
          </a:p>
          <a:p>
            <a:pPr algn="r" rtl="1"/>
            <a:endParaRPr lang="ar-KW" dirty="0"/>
          </a:p>
          <a:p>
            <a:pPr marL="0" indent="0" algn="r" rtl="1">
              <a:buNone/>
            </a:pPr>
            <a:endParaRPr lang="ar-KW" dirty="0"/>
          </a:p>
          <a:p>
            <a:pPr algn="r" rtl="1"/>
            <a:endParaRPr lang="en-US" sz="3200" dirty="0"/>
          </a:p>
        </p:txBody>
      </p:sp>
    </p:spTree>
    <p:extLst>
      <p:ext uri="{BB962C8B-B14F-4D97-AF65-F5344CB8AC3E}">
        <p14:creationId xmlns:p14="http://schemas.microsoft.com/office/powerpoint/2010/main" val="1024802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3AFA5-F5CD-4D9C-97B9-CA146149929C}"/>
              </a:ext>
            </a:extLst>
          </p:cNvPr>
          <p:cNvSpPr>
            <a:spLocks noGrp="1"/>
          </p:cNvSpPr>
          <p:nvPr>
            <p:ph type="title"/>
          </p:nvPr>
        </p:nvSpPr>
        <p:spPr>
          <a:xfrm>
            <a:off x="1140728" y="89744"/>
            <a:ext cx="10134600" cy="1933575"/>
          </a:xfrm>
        </p:spPr>
        <p:txBody>
          <a:bodyPr>
            <a:normAutofit/>
          </a:bodyPr>
          <a:lstStyle/>
          <a:p>
            <a:pPr algn="r" rtl="1"/>
            <a:r>
              <a:rPr lang="ar-KW" sz="3200" dirty="0">
                <a:solidFill>
                  <a:schemeClr val="accent1">
                    <a:lumMod val="75000"/>
                  </a:schemeClr>
                </a:solidFill>
              </a:rPr>
              <a:t>حقوق الأقلية :</a:t>
            </a:r>
            <a:r>
              <a:rPr lang="ar-KW" sz="5400" dirty="0"/>
              <a:t/>
            </a:r>
            <a:br>
              <a:rPr lang="ar-KW" sz="5400" dirty="0"/>
            </a:br>
            <a:endParaRPr lang="en-US" sz="5400" dirty="0"/>
          </a:p>
        </p:txBody>
      </p:sp>
      <p:sp>
        <p:nvSpPr>
          <p:cNvPr id="3" name="Content Placeholder 2">
            <a:extLst>
              <a:ext uri="{FF2B5EF4-FFF2-40B4-BE49-F238E27FC236}">
                <a16:creationId xmlns:a16="http://schemas.microsoft.com/office/drawing/2014/main" id="{1310AA91-0A70-40A7-AC94-15AB0E31C956}"/>
              </a:ext>
            </a:extLst>
          </p:cNvPr>
          <p:cNvSpPr>
            <a:spLocks noGrp="1"/>
          </p:cNvSpPr>
          <p:nvPr>
            <p:ph idx="1"/>
          </p:nvPr>
        </p:nvSpPr>
        <p:spPr>
          <a:xfrm>
            <a:off x="226503" y="1171284"/>
            <a:ext cx="11887199" cy="5263072"/>
          </a:xfrm>
        </p:spPr>
        <p:txBody>
          <a:bodyPr>
            <a:normAutofit/>
          </a:bodyPr>
          <a:lstStyle/>
          <a:p>
            <a:pPr algn="justLow" rtl="1"/>
            <a:r>
              <a:rPr lang="ar-KW" dirty="0"/>
              <a:t>قامت هيئة اسواق المال بدور مهم في دعم حقوق الاقلية من خلال وضع الأحكام التنظيمية العامة لحفظ حقوق الاقلية ونذكر منها مايلي :</a:t>
            </a:r>
            <a:endParaRPr lang="en-US" dirty="0"/>
          </a:p>
          <a:p>
            <a:pPr algn="justLow" rtl="1"/>
            <a:endParaRPr lang="ar-KW" dirty="0"/>
          </a:p>
          <a:p>
            <a:pPr marL="0" indent="0" algn="justLow" rtl="1">
              <a:buNone/>
            </a:pPr>
            <a:r>
              <a:rPr lang="ar-KW" dirty="0"/>
              <a:t>الفصل السابع عمليات االاستحواذ وحماية حقوق الأقلية، المادة  73 من قانون هيئة أسواق المال رقم 7 لسنة 2010، والتي تنص على أنه يجب على الهيئة أن تضمن اللائحة التنفيذية القواعد المنظمة لعمليات تملّك أي شخص لنسبة لا تقل عن %5 ولا تزيد على %30 من أسهم أي شركة مدرجة في البورصة. ويجوز لأي من حملة الأسهم المشار إليهم في الفقرة السابقة الاعتراض على قرارات الجمعيات العمومية إذا كان من شأن هذه القرارات الإضرار بحقوق الأقلية، وله حق التظلم إلى هيئة المفوضين خلال خمسة عشر يوماً من تاريخ إصدار القرار المعترض عليه أو علمه به أيهما أبعد، وللهيئة إلغاء قرار الجمعية العمومية إذا ثبت الضرر ويجوز لكل ذي مصلحة الطعن على القرار الهيئة أمام المحكمة المختصة وفقاً للإجراءات التي يحددها هذا القانون ولائحته التنفيذية. وإذا لم ترد الهيئة على التظلم خلال عشرين يوماً اعتبر ذلك رفضا له.</a:t>
            </a:r>
            <a:endParaRPr lang="en-US" dirty="0"/>
          </a:p>
        </p:txBody>
      </p:sp>
    </p:spTree>
    <p:extLst>
      <p:ext uri="{BB962C8B-B14F-4D97-AF65-F5344CB8AC3E}">
        <p14:creationId xmlns:p14="http://schemas.microsoft.com/office/powerpoint/2010/main" val="3128967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444EDA-E158-4345-88CA-6A468E6367F5}"/>
              </a:ext>
            </a:extLst>
          </p:cNvPr>
          <p:cNvSpPr>
            <a:spLocks noGrp="1"/>
          </p:cNvSpPr>
          <p:nvPr>
            <p:ph idx="1"/>
          </p:nvPr>
        </p:nvSpPr>
        <p:spPr>
          <a:xfrm>
            <a:off x="394283" y="307160"/>
            <a:ext cx="10959517" cy="5447688"/>
          </a:xfrm>
        </p:spPr>
        <p:txBody>
          <a:bodyPr>
            <a:normAutofit/>
          </a:bodyPr>
          <a:lstStyle/>
          <a:p>
            <a:pPr marL="0" indent="0" algn="r" rtl="1">
              <a:buNone/>
            </a:pPr>
            <a:endParaRPr lang="ar-KW" sz="3200" dirty="0"/>
          </a:p>
          <a:p>
            <a:pPr algn="justLow" rtl="1"/>
            <a:r>
              <a:rPr lang="ar-KW" sz="3200" dirty="0"/>
              <a:t> </a:t>
            </a:r>
            <a:r>
              <a:rPr lang="ar-KW" dirty="0"/>
              <a:t>تنص المادة 9-10 فقرة رقم 6 من الكتاب الخامس عشر حوكمة الشركات ، احترام حقوق المساهمين آلية التصويت في الاجتماعات العامة للمساهمين على ما يلي: </a:t>
            </a:r>
            <a:endParaRPr lang="en-US" dirty="0"/>
          </a:p>
          <a:p>
            <a:pPr marL="0" indent="0" algn="justLow" rtl="1">
              <a:buNone/>
            </a:pPr>
            <a:endParaRPr lang="ar-KW" dirty="0"/>
          </a:p>
          <a:p>
            <a:pPr marL="0" indent="0" algn="justLow" rtl="1">
              <a:buNone/>
            </a:pPr>
            <a:r>
              <a:rPr lang="ar-KW" dirty="0"/>
              <a:t>ان يتم التصويت لاختيار اعضاء مجلس لإدارة في الجمعية العامة من خلال الاليات التي ينص عليها عقد تأسيس الشركة ونظامها الاساسي  وفي إطار ما هو منصوص علية في قانون الشركات ولائحتة التنفيذية، </a:t>
            </a:r>
            <a:r>
              <a:rPr lang="ar-KW" b="1" u="sng" dirty="0"/>
              <a:t>مع مراعاة ما تضمنه قانون الشركات من إجازة لإتباع نظام نظام التصويت التراكمي </a:t>
            </a:r>
            <a:r>
              <a:rPr lang="ar-KW" dirty="0"/>
              <a:t>في هذا الشأن على اعتبار ان ذلك يعد من افضل الممارسات للحوكمة ، فضلا عن ضرورة وضع آلية تتيح توفير نبذة تعريفية عن المرشحين  لعضوية  مجلس الادارة قبل اجراء التصويت مما يعطى المساهمين فكرة واضحة عن مهارات المرشحين المهنية والتقنية وخبراتهم ومؤهلاتهم</a:t>
            </a:r>
            <a:r>
              <a:rPr lang="en-US" dirty="0"/>
              <a:t>.</a:t>
            </a:r>
            <a:endParaRPr lang="ar-KW" dirty="0"/>
          </a:p>
          <a:p>
            <a:pPr marL="0" indent="0" algn="r" rtl="1">
              <a:buNone/>
            </a:pPr>
            <a:endParaRPr lang="ar-KW" sz="3200" dirty="0"/>
          </a:p>
        </p:txBody>
      </p:sp>
    </p:spTree>
    <p:extLst>
      <p:ext uri="{BB962C8B-B14F-4D97-AF65-F5344CB8AC3E}">
        <p14:creationId xmlns:p14="http://schemas.microsoft.com/office/powerpoint/2010/main" val="339252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59DC9C-6A3E-4972-8891-41BF40677196}"/>
              </a:ext>
            </a:extLst>
          </p:cNvPr>
          <p:cNvSpPr>
            <a:spLocks noGrp="1"/>
          </p:cNvSpPr>
          <p:nvPr>
            <p:ph idx="1"/>
          </p:nvPr>
        </p:nvSpPr>
        <p:spPr>
          <a:xfrm>
            <a:off x="838200" y="508553"/>
            <a:ext cx="10515600" cy="5531520"/>
          </a:xfrm>
        </p:spPr>
        <p:txBody>
          <a:bodyPr>
            <a:normAutofit/>
          </a:bodyPr>
          <a:lstStyle/>
          <a:p>
            <a:pPr algn="r" rtl="1"/>
            <a:endParaRPr lang="ar-KW" sz="3200" dirty="0"/>
          </a:p>
          <a:p>
            <a:pPr algn="justLow" rtl="1"/>
            <a:r>
              <a:rPr lang="ar-KW" dirty="0"/>
              <a:t>قانون الشركات وضع ضوابط لانتخابات مجلس ادارة الشركة وتم من خلالها السماح للاقلية من المساهمين للتحالف بينهم وتعيين عضو ممثلا لهم في مجالس ادارات الشركات المالكين فيها، وهذا ما حدث في الفعل في كثير من الشركات .</a:t>
            </a:r>
            <a:endParaRPr lang="en-US" dirty="0"/>
          </a:p>
          <a:p>
            <a:pPr marL="0" indent="0" algn="justLow" rtl="1">
              <a:buNone/>
            </a:pPr>
            <a:endParaRPr lang="ar-KW" dirty="0"/>
          </a:p>
          <a:p>
            <a:pPr algn="justLow" rtl="1"/>
            <a:r>
              <a:rPr lang="ar-KW" dirty="0"/>
              <a:t>كذلك قامت هيئة </a:t>
            </a:r>
            <a:r>
              <a:rPr lang="ar-KW"/>
              <a:t>اسواق بوضع </a:t>
            </a:r>
            <a:r>
              <a:rPr lang="ar-KW" dirty="0"/>
              <a:t>شرط لتعيين عضو مستقل في مجالس ادارة الشركات المدرجة والمرخص لها وفق الضوابط الواردة في قواعد الحوكمة بهدف ايجاد عضو يمثل المساهمين دون ان تكون له مصلحة لاي من ملاك الشركة والذي بدوره يغني عن تعيين عضو يمثل الاقلية من خلال التصويت التراكمي .</a:t>
            </a:r>
          </a:p>
          <a:p>
            <a:pPr marL="0" indent="0" algn="r" rtl="1">
              <a:buNone/>
            </a:pPr>
            <a:endParaRPr lang="ar-KW" sz="3200" dirty="0"/>
          </a:p>
        </p:txBody>
      </p:sp>
    </p:spTree>
    <p:extLst>
      <p:ext uri="{BB962C8B-B14F-4D97-AF65-F5344CB8AC3E}">
        <p14:creationId xmlns:p14="http://schemas.microsoft.com/office/powerpoint/2010/main" val="853718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5D1B75-0877-4ABB-909F-D45A70933051}"/>
              </a:ext>
            </a:extLst>
          </p:cNvPr>
          <p:cNvSpPr>
            <a:spLocks noGrp="1"/>
          </p:cNvSpPr>
          <p:nvPr>
            <p:ph idx="1"/>
          </p:nvPr>
        </p:nvSpPr>
        <p:spPr>
          <a:xfrm>
            <a:off x="58722" y="223328"/>
            <a:ext cx="12133277" cy="6378808"/>
          </a:xfrm>
        </p:spPr>
        <p:txBody>
          <a:bodyPr>
            <a:normAutofit/>
          </a:bodyPr>
          <a:lstStyle/>
          <a:p>
            <a:pPr algn="justLow" rtl="1"/>
            <a:r>
              <a:rPr lang="ar-KW" sz="3200" dirty="0">
                <a:solidFill>
                  <a:schemeClr val="accent1">
                    <a:lumMod val="75000"/>
                  </a:schemeClr>
                </a:solidFill>
              </a:rPr>
              <a:t>التصويت التراكمي :</a:t>
            </a:r>
          </a:p>
          <a:p>
            <a:pPr algn="r" rtl="1">
              <a:lnSpc>
                <a:spcPct val="110000"/>
              </a:lnSpc>
              <a:buFont typeface="Arial" panose="020B0604020202020204" pitchFamily="34" charset="0"/>
              <a:buChar char="-"/>
            </a:pPr>
            <a:r>
              <a:rPr lang="ar-KW" dirty="0"/>
              <a:t>ان التصويت التراكمي وان كان في ظاهرة دعم حماية الاقليه الا ان ذلك سيخلق عدم </a:t>
            </a:r>
            <a:r>
              <a:rPr lang="ar-SA" dirty="0"/>
              <a:t>التجانس بين أعضاء مجلس الإدارة بوجود عناصر غير متعاونة أو ضعيفة الأداء</a:t>
            </a:r>
            <a:r>
              <a:rPr lang="ar-KW" dirty="0"/>
              <a:t> .</a:t>
            </a:r>
            <a:endParaRPr lang="en-US" dirty="0"/>
          </a:p>
          <a:p>
            <a:pPr algn="r" rtl="1">
              <a:lnSpc>
                <a:spcPct val="110000"/>
              </a:lnSpc>
              <a:buFont typeface="Arial" panose="020B0604020202020204" pitchFamily="34" charset="0"/>
              <a:buChar char="-"/>
            </a:pPr>
            <a:r>
              <a:rPr lang="ar-SA" dirty="0"/>
              <a:t>التصويت التراكمي قد يفرز أعضاء يرغبون في تغليب مصالح الأقليات (باعتبارها الأفضل من وجهة نظرهم) دون النظر إلي المصلحة العامة لمجموع المساهمين والتي يمثلها في الغالب كبار المساهمين سواء من حيث عدد الأسهم أو قيمتها.</a:t>
            </a:r>
            <a:endParaRPr lang="ar-KW" dirty="0"/>
          </a:p>
          <a:p>
            <a:pPr algn="r" rtl="1">
              <a:lnSpc>
                <a:spcPct val="110000"/>
              </a:lnSpc>
              <a:buFont typeface="Arial" panose="020B0604020202020204" pitchFamily="34" charset="0"/>
              <a:buChar char="-"/>
            </a:pPr>
            <a:r>
              <a:rPr lang="ar-KW" dirty="0"/>
              <a:t>عدم عدالة التصويت التراكمي حيث يحرم المساهم في المشاركة في اختيار كافة الاعضاء.</a:t>
            </a:r>
          </a:p>
          <a:p>
            <a:pPr algn="r" rtl="1">
              <a:lnSpc>
                <a:spcPct val="110000"/>
              </a:lnSpc>
              <a:buFont typeface="Arial" panose="020B0604020202020204" pitchFamily="34" charset="0"/>
              <a:buChar char="-"/>
            </a:pPr>
            <a:r>
              <a:rPr lang="ar-KW" dirty="0"/>
              <a:t>استفاد كثير من المساهمين الاقلية من قانون هيئة اسواق المال وقانون وزارة التجارة وبشكل كبير.</a:t>
            </a:r>
          </a:p>
          <a:p>
            <a:pPr lvl="0" algn="r" rtl="1">
              <a:lnSpc>
                <a:spcPct val="110000"/>
              </a:lnSpc>
              <a:buFont typeface="Arial" panose="020B0604020202020204" pitchFamily="34" charset="0"/>
              <a:buChar char="-"/>
            </a:pPr>
            <a:r>
              <a:rPr lang="ar-SA" dirty="0"/>
              <a:t>من خلال الواقع العملي فأن أكثر الأمور جاذبية لرؤوس الأموال هو معدل الربحية وقيم التوزيعات النقدية السنوية.</a:t>
            </a:r>
            <a:endParaRPr lang="en-US" dirty="0"/>
          </a:p>
          <a:p>
            <a:pPr lvl="0" algn="r" rtl="1">
              <a:lnSpc>
                <a:spcPct val="110000"/>
              </a:lnSpc>
              <a:buFont typeface="Arial" panose="020B0604020202020204" pitchFamily="34" charset="0"/>
              <a:buChar char="-"/>
            </a:pPr>
            <a:r>
              <a:rPr lang="ar-SA" dirty="0"/>
              <a:t>أن أسماء أعضاء مجلس الإدارة وخبراتهم في القطاع محل تقدير من المستثمرين في توجيه است</a:t>
            </a:r>
            <a:r>
              <a:rPr lang="ar-KW" dirty="0"/>
              <a:t>ث</a:t>
            </a:r>
            <a:r>
              <a:rPr lang="ar-SA" dirty="0"/>
              <a:t>مارتهم.</a:t>
            </a:r>
            <a:endParaRPr lang="ar-KW" dirty="0"/>
          </a:p>
          <a:p>
            <a:pPr algn="r" rtl="1">
              <a:lnSpc>
                <a:spcPct val="110000"/>
              </a:lnSpc>
              <a:buFont typeface="Arial" panose="020B0604020202020204" pitchFamily="34" charset="0"/>
              <a:buChar char="-"/>
            </a:pPr>
            <a:endParaRPr lang="ar-KW" dirty="0"/>
          </a:p>
          <a:p>
            <a:pPr algn="r" rtl="1">
              <a:buFontTx/>
              <a:buChar char="-"/>
            </a:pPr>
            <a:endParaRPr lang="en-US" sz="3200" dirty="0"/>
          </a:p>
        </p:txBody>
      </p:sp>
    </p:spTree>
    <p:extLst>
      <p:ext uri="{BB962C8B-B14F-4D97-AF65-F5344CB8AC3E}">
        <p14:creationId xmlns:p14="http://schemas.microsoft.com/office/powerpoint/2010/main" val="2589619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238584-99DF-40F6-9A33-67455C31EA4F}"/>
              </a:ext>
            </a:extLst>
          </p:cNvPr>
          <p:cNvSpPr>
            <a:spLocks noGrp="1"/>
          </p:cNvSpPr>
          <p:nvPr>
            <p:ph idx="1"/>
          </p:nvPr>
        </p:nvSpPr>
        <p:spPr>
          <a:xfrm>
            <a:off x="276837" y="391108"/>
            <a:ext cx="11417416" cy="6278140"/>
          </a:xfrm>
        </p:spPr>
        <p:txBody>
          <a:bodyPr>
            <a:normAutofit/>
          </a:bodyPr>
          <a:lstStyle/>
          <a:p>
            <a:pPr lvl="0" algn="r" rtl="1">
              <a:buFont typeface="Arial" panose="020B0604020202020204" pitchFamily="34" charset="0"/>
              <a:buChar char="-"/>
            </a:pPr>
            <a:endParaRPr lang="ar-KW" dirty="0"/>
          </a:p>
          <a:p>
            <a:pPr algn="r" rtl="1">
              <a:buFont typeface="Arial" panose="020B0604020202020204" pitchFamily="34" charset="0"/>
              <a:buChar char="-"/>
            </a:pPr>
            <a:r>
              <a:rPr lang="ar-SA" dirty="0"/>
              <a:t>سهولة تسييل الاستثمارات والتخارج من الأسواق هو عامل شديد الاهمية لجذب رؤوس الأموال وخاصة الأجنبية منها</a:t>
            </a:r>
            <a:r>
              <a:rPr lang="ar-KW" dirty="0"/>
              <a:t> </a:t>
            </a:r>
            <a:r>
              <a:rPr lang="ar-SA" dirty="0"/>
              <a:t>(وبالتالي فمن غير المتوقع أن يؤدي نظام التصويت التراكمي إلي جذب رؤوس الأموال سواء المحلية أو الأجنبية)</a:t>
            </a:r>
            <a:r>
              <a:rPr lang="ar-KW" dirty="0"/>
              <a:t>.</a:t>
            </a:r>
          </a:p>
          <a:p>
            <a:pPr marL="0" lvl="0" indent="0" algn="r" rtl="1">
              <a:buNone/>
            </a:pPr>
            <a:endParaRPr lang="ar-KW" dirty="0"/>
          </a:p>
          <a:p>
            <a:pPr algn="r" rtl="1">
              <a:buFont typeface="Arial" panose="020B0604020202020204" pitchFamily="34" charset="0"/>
              <a:buChar char="-"/>
            </a:pPr>
            <a:r>
              <a:rPr lang="ar-SA" dirty="0"/>
              <a:t>إذا كانت هناك رغبة من الدولة في جذب الشركات العائلية لإدراج أسهمها بالبورصة، فأن فرض عملية التصويت التراكمي تمثل عائق للمجهودات المبذولة لأقناع أصحاب رؤوس الأموال في تلك الشركات بالإدراج.</a:t>
            </a:r>
            <a:endParaRPr lang="ar-KW" dirty="0"/>
          </a:p>
          <a:p>
            <a:pPr marL="0" indent="0" algn="r" rtl="1">
              <a:buNone/>
            </a:pPr>
            <a:endParaRPr lang="ar-KW" dirty="0"/>
          </a:p>
          <a:p>
            <a:pPr algn="r" rtl="1">
              <a:buFont typeface="Arial" panose="020B0604020202020204" pitchFamily="34" charset="0"/>
              <a:buChar char="-"/>
            </a:pPr>
            <a:r>
              <a:rPr lang="ar-SA" dirty="0"/>
              <a:t>التدخل في إرادة مساهمي الشركة ليس أمراً مستحسناً من الجهات التشريعية أو الرقابية، حيث أن ترك الأمور لقرار الجمعية العمومية هو أكبر ضمانة لنجاح الشركات.   </a:t>
            </a:r>
            <a:endParaRPr lang="en-US" dirty="0"/>
          </a:p>
          <a:p>
            <a:pPr algn="r" rtl="1"/>
            <a:endParaRPr lang="en-US" sz="3600" dirty="0"/>
          </a:p>
          <a:p>
            <a:pPr lvl="0" algn="r" rtl="1"/>
            <a:endParaRPr lang="en-US" sz="3600" dirty="0"/>
          </a:p>
        </p:txBody>
      </p:sp>
    </p:spTree>
    <p:extLst>
      <p:ext uri="{BB962C8B-B14F-4D97-AF65-F5344CB8AC3E}">
        <p14:creationId xmlns:p14="http://schemas.microsoft.com/office/powerpoint/2010/main" val="19810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35225"/>
            <a:ext cx="10515600" cy="4351338"/>
          </a:xfrm>
        </p:spPr>
        <p:txBody>
          <a:bodyPr>
            <a:normAutofit/>
          </a:bodyPr>
          <a:lstStyle/>
          <a:p>
            <a:pPr marL="0" indent="0" algn="ctr">
              <a:buNone/>
            </a:pPr>
            <a:r>
              <a:rPr lang="ar-KW" sz="9600" dirty="0" smtClean="0"/>
              <a:t>الحلول</a:t>
            </a:r>
            <a:endParaRPr lang="ar-KW" sz="11500" dirty="0" smtClean="0"/>
          </a:p>
          <a:p>
            <a:pPr marL="0" indent="0" algn="ctr">
              <a:buNone/>
            </a:pPr>
            <a:endParaRPr lang="ar-KW" sz="11500" dirty="0" smtClean="0"/>
          </a:p>
        </p:txBody>
      </p:sp>
    </p:spTree>
    <p:extLst>
      <p:ext uri="{BB962C8B-B14F-4D97-AF65-F5344CB8AC3E}">
        <p14:creationId xmlns:p14="http://schemas.microsoft.com/office/powerpoint/2010/main" val="4161401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1495</TotalTime>
  <Words>560</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التصويت التراكمي وحماية حقوق الاقلية </vt:lpstr>
      <vt:lpstr>PowerPoint Presentation</vt:lpstr>
      <vt:lpstr>حقوق الأقلية :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التصويت التراكمي وحماية حقوق الاقلية</dc:title>
  <dc:creator>Khaled Al Saeed</dc:creator>
  <cp:lastModifiedBy>CMA</cp:lastModifiedBy>
  <cp:revision>35</cp:revision>
  <cp:lastPrinted>2018-03-19T08:48:56Z</cp:lastPrinted>
  <dcterms:created xsi:type="dcterms:W3CDTF">2018-03-18T07:29:06Z</dcterms:created>
  <dcterms:modified xsi:type="dcterms:W3CDTF">2018-03-21T20:15:06Z</dcterms:modified>
</cp:coreProperties>
</file>